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79" r:id="rId2"/>
    <p:sldId id="278" r:id="rId3"/>
    <p:sldId id="283" r:id="rId4"/>
    <p:sldId id="261" r:id="rId5"/>
    <p:sldId id="281" r:id="rId6"/>
    <p:sldId id="273" r:id="rId7"/>
    <p:sldId id="295" r:id="rId8"/>
    <p:sldId id="296" r:id="rId9"/>
    <p:sldId id="291" r:id="rId10"/>
    <p:sldId id="284" r:id="rId11"/>
    <p:sldId id="287" r:id="rId12"/>
    <p:sldId id="288" r:id="rId13"/>
    <p:sldId id="292" r:id="rId14"/>
    <p:sldId id="286" r:id="rId15"/>
    <p:sldId id="290" r:id="rId16"/>
    <p:sldId id="293" r:id="rId17"/>
    <p:sldId id="275" r:id="rId18"/>
    <p:sldId id="274" r:id="rId19"/>
    <p:sldId id="262" r:id="rId20"/>
    <p:sldId id="263" r:id="rId21"/>
    <p:sldId id="264" r:id="rId22"/>
    <p:sldId id="276" r:id="rId23"/>
    <p:sldId id="277" r:id="rId24"/>
    <p:sldId id="265" r:id="rId25"/>
    <p:sldId id="267" r:id="rId26"/>
    <p:sldId id="266" r:id="rId27"/>
    <p:sldId id="268" r:id="rId28"/>
    <p:sldId id="270" r:id="rId29"/>
    <p:sldId id="260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D8BF3D-5507-4282-AC29-DBB7E42C658E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7F43B5-BE28-4560-B5AE-F458DB3DD871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86442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uwaterloo.ca/~brecht/papers/getpaper.php?file=eurosys-2007.pdf" TargetMode="External"/><Relationship Id="rId3" Type="http://schemas.openxmlformats.org/officeDocument/2006/relationships/hyperlink" Target="http://www.sosp.org/2001/papers/welsh.pdf" TargetMode="External"/><Relationship Id="rId7" Type="http://schemas.openxmlformats.org/officeDocument/2006/relationships/hyperlink" Target="https://www.usenix.org/legacy/publications/library/proceedings/usits03/tech/full_papers/welsh/welsh_html/usits.html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s.uwaterloo.ca/~brecht/servers/readings-new/mdw-phdthesis.pdf" TargetMode="External"/><Relationship Id="rId5" Type="http://schemas.openxmlformats.org/officeDocument/2006/relationships/hyperlink" Target="http://matt-welsh.blogspot.ca/2010/07/retrospective-on-seda.html" TargetMode="External"/><Relationship Id="rId4" Type="http://schemas.openxmlformats.org/officeDocument/2006/relationships/hyperlink" Target="http://cos518.cs.princeton.edu/studpres/seda.pdf" TargetMode="External"/><Relationship Id="rId9" Type="http://schemas.openxmlformats.org/officeDocument/2006/relationships/hyperlink" Target="https://www.cl.cam.ac.uk/techreports/UCAM-CL-TR-781.pdf" TargetMode="External"/></Relationships>
</file>

<file path=ppt/notesSlides/_rels/notesSlide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s.uwaterloo.ca/~brecht/papers/getpaper.php?file=eurosys-2007.pdf" TargetMode="External"/><Relationship Id="rId3" Type="http://schemas.openxmlformats.org/officeDocument/2006/relationships/hyperlink" Target="http://www.sosp.org/2001/papers/welsh.pdf" TargetMode="External"/><Relationship Id="rId7" Type="http://schemas.openxmlformats.org/officeDocument/2006/relationships/hyperlink" Target="https://www.usenix.org/legacy/publications/library/proceedings/usits03/tech/full_papers/welsh/welsh_html/usits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cs.uwaterloo.ca/~brecht/servers/readings-new/mdw-phdthesis.pdf" TargetMode="External"/><Relationship Id="rId5" Type="http://schemas.openxmlformats.org/officeDocument/2006/relationships/hyperlink" Target="http://matt-welsh.blogspot.ca/2010/07/retrospective-on-seda.html" TargetMode="External"/><Relationship Id="rId4" Type="http://schemas.openxmlformats.org/officeDocument/2006/relationships/hyperlink" Target="http://cos518.cs.princeton.edu/studpres/seda.pdf" TargetMode="External"/><Relationship Id="rId9" Type="http://schemas.openxmlformats.org/officeDocument/2006/relationships/hyperlink" Target="https://www.cl.cam.ac.uk/techreports/UCAM-CL-TR-781.pdf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Matt Welsh et al., </a:t>
            </a:r>
            <a:r>
              <a:rPr lang="en-CA" i="1" dirty="0"/>
              <a:t>"SEDA: an architecture for well-conditioned, scalable internet services“, SOSP 2001</a:t>
            </a:r>
            <a:r>
              <a:rPr lang="en-CA" dirty="0"/>
              <a:t> [</a:t>
            </a:r>
            <a:r>
              <a:rPr lang="en-CA" u="sng" dirty="0">
                <a:hlinkClick r:id="rId3"/>
              </a:rPr>
              <a:t>pdf</a:t>
            </a:r>
            <a:r>
              <a:rPr lang="en-CA" dirty="0"/>
              <a:t>] [</a:t>
            </a:r>
            <a:r>
              <a:rPr lang="en-CA" u="sng" dirty="0">
                <a:hlinkClick r:id="rId4"/>
              </a:rPr>
              <a:t>slides</a:t>
            </a:r>
            <a:r>
              <a:rPr lang="en-CA" dirty="0"/>
              <a:t>].  </a:t>
            </a:r>
          </a:p>
          <a:p>
            <a:pPr lvl="1"/>
            <a:r>
              <a:rPr lang="en-CA" dirty="0"/>
              <a:t>Matt Welsh  reflecting on it 10 years later [</a:t>
            </a:r>
            <a:r>
              <a:rPr lang="en-CA" u="sng" dirty="0">
                <a:hlinkClick r:id="rId5"/>
              </a:rPr>
              <a:t>link</a:t>
            </a:r>
            <a:r>
              <a:rPr lang="en-CA" dirty="0"/>
              <a:t>]. </a:t>
            </a:r>
          </a:p>
          <a:p>
            <a:pPr lvl="1"/>
            <a:r>
              <a:rPr lang="en-CA" dirty="0"/>
              <a:t>His PhD </a:t>
            </a:r>
            <a:r>
              <a:rPr lang="en-CA" u="sng" dirty="0">
                <a:hlinkClick r:id="rId6"/>
              </a:rPr>
              <a:t>thesis</a:t>
            </a:r>
            <a:r>
              <a:rPr lang="en-CA" dirty="0"/>
              <a:t> with tons of details.  </a:t>
            </a:r>
          </a:p>
          <a:p>
            <a:pPr lvl="1"/>
            <a:r>
              <a:rPr lang="en-CA" dirty="0"/>
              <a:t>Control layer: </a:t>
            </a:r>
            <a:r>
              <a:rPr lang="en-CA" dirty="0">
                <a:hlinkClick r:id="rId7"/>
              </a:rPr>
              <a:t>USITS’03</a:t>
            </a:r>
            <a:r>
              <a:rPr lang="en-CA" dirty="0"/>
              <a:t> </a:t>
            </a:r>
          </a:p>
          <a:p>
            <a:pPr lvl="1"/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Independent comparisons</a:t>
            </a:r>
          </a:p>
          <a:p>
            <a:r>
              <a:rPr lang="en-CA" dirty="0">
                <a:hlinkClick r:id="rId8"/>
              </a:rPr>
              <a:t>David </a:t>
            </a:r>
            <a:r>
              <a:rPr lang="en-CA" dirty="0" err="1">
                <a:hlinkClick r:id="rId8"/>
              </a:rPr>
              <a:t>Pariag</a:t>
            </a:r>
            <a:r>
              <a:rPr lang="en-CA" dirty="0">
                <a:hlinkClick r:id="rId8"/>
              </a:rPr>
              <a:t> et al.'s paper in </a:t>
            </a:r>
            <a:r>
              <a:rPr lang="en-CA" dirty="0" err="1">
                <a:hlinkClick r:id="rId8"/>
              </a:rPr>
              <a:t>EuroSys</a:t>
            </a:r>
            <a:r>
              <a:rPr lang="en-CA" dirty="0">
                <a:hlinkClick r:id="rId8"/>
              </a:rPr>
              <a:t> 2007</a:t>
            </a:r>
            <a:r>
              <a:rPr lang="en-CA" dirty="0"/>
              <a:t> </a:t>
            </a:r>
          </a:p>
          <a:p>
            <a:r>
              <a:rPr lang="en-CA" dirty="0"/>
              <a:t> Minor E. Gordon PhD thesis - </a:t>
            </a:r>
            <a:r>
              <a:rPr lang="en-CA" dirty="0">
                <a:hlinkClick r:id="rId9"/>
              </a:rPr>
              <a:t>Stage scheduling for CPU-intensive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F43B5-BE28-4560-B5AE-F458DB3DD871}" type="slidenum">
              <a:rPr lang="en-CA" smtClean="0"/>
              <a:t>27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04738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Matt Welsh et al., </a:t>
            </a:r>
            <a:r>
              <a:rPr lang="en-CA" i="1" dirty="0"/>
              <a:t>"SEDA: an architecture for well-conditioned, scalable internet services“, SOSP 2001</a:t>
            </a:r>
            <a:r>
              <a:rPr lang="en-CA" dirty="0"/>
              <a:t> [</a:t>
            </a:r>
            <a:r>
              <a:rPr lang="en-CA" u="sng" dirty="0">
                <a:hlinkClick r:id="rId3"/>
              </a:rPr>
              <a:t>pdf</a:t>
            </a:r>
            <a:r>
              <a:rPr lang="en-CA" dirty="0"/>
              <a:t>] [</a:t>
            </a:r>
            <a:r>
              <a:rPr lang="en-CA" u="sng" dirty="0">
                <a:hlinkClick r:id="rId4"/>
              </a:rPr>
              <a:t>slides</a:t>
            </a:r>
            <a:r>
              <a:rPr lang="en-CA" dirty="0"/>
              <a:t>].  </a:t>
            </a:r>
          </a:p>
          <a:p>
            <a:pPr lvl="1"/>
            <a:r>
              <a:rPr lang="en-CA" dirty="0"/>
              <a:t>Matt Welsh  reflecting on it 10 years later [</a:t>
            </a:r>
            <a:r>
              <a:rPr lang="en-CA" u="sng" dirty="0">
                <a:hlinkClick r:id="rId5"/>
              </a:rPr>
              <a:t>link</a:t>
            </a:r>
            <a:r>
              <a:rPr lang="en-CA" dirty="0"/>
              <a:t>]. </a:t>
            </a:r>
          </a:p>
          <a:p>
            <a:pPr lvl="1"/>
            <a:r>
              <a:rPr lang="en-CA" dirty="0"/>
              <a:t>His PhD </a:t>
            </a:r>
            <a:r>
              <a:rPr lang="en-CA" u="sng" dirty="0">
                <a:hlinkClick r:id="rId6"/>
              </a:rPr>
              <a:t>thesis</a:t>
            </a:r>
            <a:r>
              <a:rPr lang="en-CA" dirty="0"/>
              <a:t> with tons of details.  </a:t>
            </a:r>
          </a:p>
          <a:p>
            <a:pPr lvl="1"/>
            <a:r>
              <a:rPr lang="en-CA" dirty="0"/>
              <a:t>Control layer: </a:t>
            </a:r>
            <a:r>
              <a:rPr lang="en-CA" dirty="0">
                <a:hlinkClick r:id="rId7"/>
              </a:rPr>
              <a:t>USITS’03</a:t>
            </a:r>
            <a:r>
              <a:rPr lang="en-CA" dirty="0"/>
              <a:t> </a:t>
            </a:r>
          </a:p>
          <a:p>
            <a:pPr lvl="1"/>
            <a:endParaRPr lang="en-CA" dirty="0"/>
          </a:p>
          <a:p>
            <a:pPr marL="0" indent="0">
              <a:buNone/>
            </a:pPr>
            <a:endParaRPr lang="en-CA" dirty="0"/>
          </a:p>
          <a:p>
            <a:pPr marL="0" indent="0">
              <a:buNone/>
            </a:pPr>
            <a:r>
              <a:rPr lang="en-CA" dirty="0"/>
              <a:t>Independent comparisons</a:t>
            </a:r>
          </a:p>
          <a:p>
            <a:r>
              <a:rPr lang="en-CA" dirty="0">
                <a:hlinkClick r:id="rId8"/>
              </a:rPr>
              <a:t>David </a:t>
            </a:r>
            <a:r>
              <a:rPr lang="en-CA" dirty="0" err="1">
                <a:hlinkClick r:id="rId8"/>
              </a:rPr>
              <a:t>Pariag</a:t>
            </a:r>
            <a:r>
              <a:rPr lang="en-CA" dirty="0">
                <a:hlinkClick r:id="rId8"/>
              </a:rPr>
              <a:t> et al.'s paper in </a:t>
            </a:r>
            <a:r>
              <a:rPr lang="en-CA" dirty="0" err="1">
                <a:hlinkClick r:id="rId8"/>
              </a:rPr>
              <a:t>EuroSys</a:t>
            </a:r>
            <a:r>
              <a:rPr lang="en-CA" dirty="0">
                <a:hlinkClick r:id="rId8"/>
              </a:rPr>
              <a:t> 2007</a:t>
            </a:r>
            <a:r>
              <a:rPr lang="en-CA" dirty="0"/>
              <a:t> </a:t>
            </a:r>
          </a:p>
          <a:p>
            <a:r>
              <a:rPr lang="en-CA" dirty="0"/>
              <a:t> Minor E. Gordon PhD thesis - </a:t>
            </a:r>
            <a:r>
              <a:rPr lang="en-CA" dirty="0">
                <a:hlinkClick r:id="rId9"/>
              </a:rPr>
              <a:t>Stage scheduling for CPU-intensive</a:t>
            </a:r>
            <a:endParaRPr lang="en-CA" dirty="0"/>
          </a:p>
          <a:p>
            <a:endParaRPr lang="en-CA" dirty="0"/>
          </a:p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7F43B5-BE28-4560-B5AE-F458DB3DD871}" type="slidenum">
              <a:rPr lang="en-CA" smtClean="0"/>
              <a:t>30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27476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1101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80649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34516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8996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7253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558738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0595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946738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288999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779367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804146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8A0A94-6882-4C97-BDF1-A6F3EA26E4A9}" type="datetimeFigureOut">
              <a:rPr lang="en-CA" smtClean="0"/>
              <a:t>2023-01-25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C97B5-42CC-474E-8946-3E9AD59AFCBA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83674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cs.toronto.edu/~bianca/papers/nsdi_camera.pdf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Server Design and Evaluation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4791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82" y="2003046"/>
            <a:ext cx="1135380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CA" sz="3200" dirty="0"/>
              <a:t>The point so far:</a:t>
            </a:r>
          </a:p>
          <a:p>
            <a:pPr marL="531813" indent="-531813"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§"/>
            </a:pPr>
            <a:r>
              <a:rPr lang="en-CA" sz="3200" dirty="0"/>
              <a:t>it is important to accurately characterize response time</a:t>
            </a:r>
          </a:p>
          <a:p>
            <a:pPr marL="531813" indent="-531813"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§"/>
            </a:pPr>
            <a:r>
              <a:rPr lang="en-CA" sz="3200" dirty="0"/>
              <a:t>choice of workload generators (open vs. closed) has a large impact </a:t>
            </a:r>
          </a:p>
          <a:p>
            <a:pPr marL="900113" lvl="1" indent="-442913"/>
            <a:r>
              <a:rPr lang="en-CA" sz="2800" dirty="0"/>
              <a:t>[particularly] At high load</a:t>
            </a:r>
          </a:p>
          <a:p>
            <a:pPr marL="900113" lvl="1" indent="-442913"/>
            <a:r>
              <a:rPr lang="en-CA" sz="2800" dirty="0"/>
              <a:t>[particularly] When request size </a:t>
            </a:r>
            <a:r>
              <a:rPr lang="en-CA" sz="1800" dirty="0"/>
              <a:t>highly</a:t>
            </a:r>
            <a:r>
              <a:rPr lang="en-CA" sz="2800" dirty="0"/>
              <a:t> variable</a:t>
            </a:r>
          </a:p>
          <a:p>
            <a:pPr marL="900113" lvl="1" indent="-442913"/>
            <a:endParaRPr lang="en-CA" sz="2800" dirty="0"/>
          </a:p>
          <a:p>
            <a:pPr marL="0" indent="0">
              <a:buNone/>
            </a:pPr>
            <a:r>
              <a:rPr lang="en-CA" sz="3200" dirty="0"/>
              <a:t>However both open- and closed-loop generators are idealized …</a:t>
            </a:r>
          </a:p>
          <a:p>
            <a:pPr marL="457200" lvl="1" indent="0">
              <a:buNone/>
            </a:pP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77153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 more realistic model:  a partly-open system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7053976" cy="33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5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529382" y="6673334"/>
            <a:ext cx="3400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Load: 0.9  for partly open systems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852"/>
            <a:ext cx="11346590" cy="6713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330440" y="2593074"/>
            <a:ext cx="11890094" cy="44435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/>
          <p:cNvSpPr/>
          <p:nvPr/>
        </p:nvSpPr>
        <p:spPr>
          <a:xfrm>
            <a:off x="7649937" y="2223742"/>
            <a:ext cx="3400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b="1" dirty="0">
                <a:solidFill>
                  <a:srgbClr val="FF0000"/>
                </a:solidFill>
              </a:rPr>
              <a:t>Load: 0.9  for partly open system</a:t>
            </a:r>
          </a:p>
        </p:txBody>
      </p:sp>
    </p:spTree>
    <p:extLst>
      <p:ext uri="{BB962C8B-B14F-4D97-AF65-F5344CB8AC3E}">
        <p14:creationId xmlns:p14="http://schemas.microsoft.com/office/powerpoint/2010/main" val="1200489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17892" y="153852"/>
            <a:ext cx="5450840" cy="6044883"/>
          </a:xfrm>
        </p:spPr>
        <p:txBody>
          <a:bodyPr/>
          <a:lstStyle/>
          <a:p>
            <a:pPr marL="0" indent="0">
              <a:buNone/>
            </a:pPr>
            <a:r>
              <a:rPr lang="en-CA" sz="4000" dirty="0">
                <a:solidFill>
                  <a:schemeClr val="tx2"/>
                </a:solidFill>
              </a:rPr>
              <a:t>How to chose a model?</a:t>
            </a:r>
          </a:p>
          <a:p>
            <a:r>
              <a:rPr lang="en-CA" dirty="0"/>
              <a:t>Characterize actual workload</a:t>
            </a:r>
          </a:p>
          <a:p>
            <a:r>
              <a:rPr lang="en-CA" dirty="0"/>
              <a:t>Determine average number of requests in a ‘session’</a:t>
            </a:r>
          </a:p>
          <a:p>
            <a:r>
              <a:rPr lang="en-CA" dirty="0"/>
              <a:t>Rules of thumb:</a:t>
            </a:r>
          </a:p>
          <a:p>
            <a:pPr lvl="1"/>
            <a:r>
              <a:rPr lang="en-CA" dirty="0"/>
              <a:t> &gt;10 </a:t>
            </a:r>
            <a:r>
              <a:rPr lang="en-CA" dirty="0" err="1"/>
              <a:t>req</a:t>
            </a:r>
            <a:r>
              <a:rPr lang="en-CA" dirty="0"/>
              <a:t>/session </a:t>
            </a:r>
            <a:r>
              <a:rPr lang="en-CA" dirty="0">
                <a:sym typeface="Wingdings" panose="05000000000000000000" pitchFamily="2" charset="2"/>
              </a:rPr>
              <a:t> closed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 &lt;5 </a:t>
            </a:r>
            <a:r>
              <a:rPr lang="en-CA" dirty="0" err="1"/>
              <a:t>req</a:t>
            </a:r>
            <a:r>
              <a:rPr lang="en-CA" dirty="0"/>
              <a:t>/session </a:t>
            </a:r>
            <a:r>
              <a:rPr lang="en-CA" dirty="0">
                <a:sym typeface="Wingdings" panose="05000000000000000000" pitchFamily="2" charset="2"/>
              </a:rPr>
              <a:t> open</a:t>
            </a:r>
          </a:p>
          <a:p>
            <a:pPr lvl="1"/>
            <a:r>
              <a:rPr lang="en-CA" dirty="0">
                <a:sym typeface="Wingdings" panose="05000000000000000000" pitchFamily="2" charset="2"/>
              </a:rPr>
              <a:t>In between: partly open</a:t>
            </a:r>
            <a:endParaRPr lang="en-CA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45305"/>
            <a:ext cx="7053976" cy="3305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229974" cy="23027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34" y="2871463"/>
            <a:ext cx="5383876" cy="13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038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352" y="0"/>
            <a:ext cx="12043295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5100090-8CFD-4312-A3AD-694C590FA8CE}"/>
              </a:ext>
            </a:extLst>
          </p:cNvPr>
          <p:cNvSpPr txBox="1">
            <a:spLocks/>
          </p:cNvSpPr>
          <p:nvPr/>
        </p:nvSpPr>
        <p:spPr>
          <a:xfrm>
            <a:off x="117138" y="1"/>
            <a:ext cx="8944975" cy="1843088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rgbClr val="0070C0"/>
                </a:solidFill>
              </a:rPr>
              <a:t>Focus so far: </a:t>
            </a:r>
            <a:r>
              <a:rPr lang="en-US" sz="3600" b="1" i="1" dirty="0">
                <a:solidFill>
                  <a:srgbClr val="0070C0"/>
                </a:solidFill>
                <a:sym typeface="Wingdings" panose="05000000000000000000" pitchFamily="2" charset="2"/>
              </a:rPr>
              <a:t>mean</a:t>
            </a:r>
            <a:r>
              <a:rPr lang="en-US" sz="3600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US" sz="3600" b="1" dirty="0">
                <a:solidFill>
                  <a:srgbClr val="0070C0"/>
                </a:solidFill>
              </a:rPr>
              <a:t>response time (RT)</a:t>
            </a:r>
          </a:p>
          <a:p>
            <a:r>
              <a:rPr lang="en-US" sz="3600" b="1" dirty="0">
                <a:solidFill>
                  <a:srgbClr val="0070C0"/>
                </a:solidFill>
              </a:rPr>
              <a:t>… however RT </a:t>
            </a:r>
            <a:r>
              <a:rPr lang="en-US" sz="3600" b="1" i="1" dirty="0">
                <a:solidFill>
                  <a:srgbClr val="0070C0"/>
                </a:solidFill>
              </a:rPr>
              <a:t>distribution</a:t>
            </a:r>
            <a:r>
              <a:rPr lang="en-US" sz="3600" b="1" dirty="0">
                <a:solidFill>
                  <a:srgbClr val="0070C0"/>
                </a:solidFill>
              </a:rPr>
              <a:t> may be the key metric</a:t>
            </a:r>
            <a:endParaRPr lang="en-CA" sz="3600" b="1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5031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100090-8CFD-4312-A3AD-694C590FA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869" y="20135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0070C0"/>
                </a:solidFill>
              </a:rPr>
              <a:t>W3-Q4: Impact of network latency … </a:t>
            </a:r>
            <a:endParaRPr lang="en-CA" dirty="0">
              <a:solidFill>
                <a:srgbClr val="0070C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307BEA-FC4B-44BC-832D-7E81B03B29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403" y="1349493"/>
            <a:ext cx="11513024" cy="435133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600" dirty="0"/>
              <a:t>Assume</a:t>
            </a:r>
            <a:endParaRPr lang="en-US" sz="3200" dirty="0"/>
          </a:p>
          <a:p>
            <a:pPr lvl="1" algn="just"/>
            <a:r>
              <a:rPr lang="en-US" sz="2800" dirty="0"/>
              <a:t>a remote deployment scenario similar to A4: ~ 10ms latency (one way) between client and server, 128 clients in closed-loop</a:t>
            </a:r>
          </a:p>
          <a:p>
            <a:pPr lvl="1" algn="just"/>
            <a:r>
              <a:rPr lang="en-US" sz="2800" dirty="0"/>
              <a:t>a really good implementation of the key/value store.</a:t>
            </a:r>
          </a:p>
          <a:p>
            <a:pPr marL="0" indent="0" algn="just">
              <a:buNone/>
            </a:pPr>
            <a:r>
              <a:rPr lang="en-US" sz="3600" dirty="0">
                <a:solidFill>
                  <a:srgbClr val="0070C0"/>
                </a:solidFill>
              </a:rPr>
              <a:t>Q: Is there an upper bound for observed throughput?</a:t>
            </a:r>
          </a:p>
          <a:p>
            <a:pPr lvl="1" algn="just"/>
            <a:r>
              <a:rPr lang="en-US" sz="2800" dirty="0"/>
              <a:t>No</a:t>
            </a:r>
          </a:p>
          <a:p>
            <a:pPr lvl="1" algn="just"/>
            <a:r>
              <a:rPr lang="en-US" sz="2800" dirty="0"/>
              <a:t>Yes: and it is about  1000 req/sec</a:t>
            </a:r>
          </a:p>
          <a:p>
            <a:pPr lvl="1" algn="just"/>
            <a:r>
              <a:rPr lang="en-US" sz="2800" dirty="0"/>
              <a:t>Yes: and it is about  6000 req/sec </a:t>
            </a:r>
          </a:p>
          <a:p>
            <a:pPr lvl="1" algn="just"/>
            <a:r>
              <a:rPr lang="en-US" sz="2800" dirty="0"/>
              <a:t>Yes: and it is about  50,000 req/sec -- the value I have seen when deploying this on my fancy server at home </a:t>
            </a:r>
          </a:p>
          <a:p>
            <a:pPr lvl="1" algn="just"/>
            <a:r>
              <a:rPr lang="en-US" sz="2800" dirty="0"/>
              <a:t>Yes: much higher than any of the above Yes: but lower than any of the above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0444025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3482" y="2003045"/>
            <a:ext cx="11353801" cy="4670709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CA" sz="3200" dirty="0"/>
              <a:t>Recap: </a:t>
            </a:r>
          </a:p>
          <a:p>
            <a:pPr marL="531813" indent="-531813"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§"/>
            </a:pPr>
            <a:r>
              <a:rPr lang="en-CA" sz="3200" dirty="0"/>
              <a:t>it is important to accurately characterize response time</a:t>
            </a:r>
          </a:p>
          <a:p>
            <a:pPr marL="531813" indent="-531813"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§"/>
            </a:pPr>
            <a:r>
              <a:rPr lang="en-CA" sz="3200" dirty="0"/>
              <a:t>choice of workload generators (open vs. closed) has a large impact </a:t>
            </a:r>
          </a:p>
          <a:p>
            <a:pPr marL="900113" lvl="1" indent="-442913"/>
            <a:r>
              <a:rPr lang="en-CA" sz="2800" dirty="0"/>
              <a:t>[particularly] At high load</a:t>
            </a:r>
          </a:p>
          <a:p>
            <a:pPr marL="900113" lvl="1" indent="-442913"/>
            <a:r>
              <a:rPr lang="en-CA" sz="2800" dirty="0"/>
              <a:t>[particularly] When request size highly variable</a:t>
            </a:r>
          </a:p>
          <a:p>
            <a:pPr marL="531813" indent="-531813"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§"/>
            </a:pPr>
            <a:r>
              <a:rPr lang="en-CA" sz="3200" dirty="0"/>
              <a:t>partially-open: alternative to binary choice (open vs. closed)</a:t>
            </a:r>
          </a:p>
          <a:p>
            <a:pPr marL="531813" indent="-531813"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§"/>
            </a:pPr>
            <a:r>
              <a:rPr lang="en-CA" sz="3200" dirty="0"/>
              <a:t>response time </a:t>
            </a:r>
            <a:r>
              <a:rPr lang="en-CA" sz="3200" i="1" dirty="0"/>
              <a:t>distribution</a:t>
            </a:r>
            <a:r>
              <a:rPr lang="en-CA" sz="3200" dirty="0"/>
              <a:t> may be important </a:t>
            </a:r>
            <a:r>
              <a:rPr lang="en-CA" sz="1800" dirty="0"/>
              <a:t>(in addition to mean / median)</a:t>
            </a:r>
          </a:p>
          <a:p>
            <a:pPr marL="531813" indent="-531813">
              <a:buClr>
                <a:schemeClr val="accent1">
                  <a:lumMod val="75000"/>
                </a:schemeClr>
              </a:buClr>
              <a:buSzPct val="128000"/>
              <a:buFont typeface="Wingdings" panose="05000000000000000000" pitchFamily="2" charset="2"/>
              <a:buChar char="§"/>
            </a:pPr>
            <a:r>
              <a:rPr lang="en-CA" sz="3200" dirty="0"/>
              <a:t>think of upper bounds</a:t>
            </a:r>
            <a:r>
              <a:rPr lang="en-CA" sz="1800" dirty="0"/>
              <a:t> </a:t>
            </a: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2701846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Server Design: How may a request look like?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32" y="1573162"/>
            <a:ext cx="12169517" cy="2595716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33067" y="4420932"/>
            <a:ext cx="11708631" cy="21961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CA" sz="2800" dirty="0"/>
              <a:t>finite-state machine representation for the processing of a </a:t>
            </a:r>
            <a:r>
              <a:rPr lang="en-CA" sz="2800" u="sng" dirty="0"/>
              <a:t>simple</a:t>
            </a:r>
            <a:r>
              <a:rPr lang="en-CA" sz="2800" dirty="0"/>
              <a:t> HTTP request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CA" sz="2800" dirty="0"/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CA" sz="2800" dirty="0"/>
              <a:t>Can split into stages that have different concerns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CA" sz="2800" dirty="0"/>
              <a:t>Mix of disk I/O, network, and CPU intensive ‘tasks’.  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CA" sz="2800" dirty="0"/>
              <a:t>Potentially heterogeneous resource requests in the request stream</a:t>
            </a:r>
          </a:p>
          <a:p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1608160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8704" y="1196360"/>
            <a:ext cx="10515600" cy="4938969"/>
          </a:xfrm>
        </p:spPr>
        <p:txBody>
          <a:bodyPr>
            <a:normAutofit/>
          </a:bodyPr>
          <a:lstStyle/>
          <a:p>
            <a:pPr lvl="1">
              <a:buFont typeface="Monotype Sorts" pitchFamily="2" charset="2"/>
              <a:buNone/>
            </a:pPr>
            <a:endParaRPr lang="en-US" altLang="en-US" sz="36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3200" dirty="0"/>
              <a:t>Thread-based concurrency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3200" dirty="0"/>
              <a:t>Event-driven server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3200" dirty="0"/>
              <a:t>Network of queues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Design: </a:t>
            </a:r>
            <a:r>
              <a:rPr lang="en-US" altLang="en-US" dirty="0"/>
              <a:t>Common Architectural Models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6489261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Thread-based Concurrency</a:t>
            </a:r>
            <a:br>
              <a:rPr lang="en-US" altLang="en-US" dirty="0"/>
            </a:br>
            <a:r>
              <a:rPr lang="en-US" altLang="en-US" sz="2400" dirty="0"/>
              <a:t>(thread per request allocated/created when receiving the request)</a:t>
            </a:r>
            <a:endParaRPr lang="en-US" altLang="en-US" sz="32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981201"/>
            <a:ext cx="7099300" cy="3756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920146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3121" y="208295"/>
            <a:ext cx="11531886" cy="1325563"/>
          </a:xfrm>
        </p:spPr>
        <p:txBody>
          <a:bodyPr>
            <a:normAutofit fontScale="90000"/>
          </a:bodyPr>
          <a:lstStyle/>
          <a:p>
            <a:r>
              <a:rPr lang="en-CA" dirty="0"/>
              <a:t>Sustainable throughput: The throughput the service  can sustain while maintaining safe operation levels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1685" y="1533859"/>
            <a:ext cx="8085762" cy="534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141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Thread-based Concurrency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Benefits</a:t>
            </a:r>
          </a:p>
          <a:p>
            <a:pPr lvl="1"/>
            <a:r>
              <a:rPr lang="en-US" altLang="en-US" dirty="0"/>
              <a:t>Simple, well-supported programming model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/>
              <a:t>High overheads as # of threads increases</a:t>
            </a:r>
          </a:p>
          <a:p>
            <a:pPr lvl="2"/>
            <a:r>
              <a:rPr lang="en-US" altLang="en-US" dirty="0"/>
              <a:t>Cache &amp; TLB misses, scheduling, lock contention</a:t>
            </a:r>
          </a:p>
        </p:txBody>
      </p:sp>
    </p:spTree>
    <p:extLst>
      <p:ext uri="{BB962C8B-B14F-4D97-AF65-F5344CB8AC3E}">
        <p14:creationId xmlns:p14="http://schemas.microsoft.com/office/powerpoint/2010/main" val="2906777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211825" y="207809"/>
            <a:ext cx="10515600" cy="1325563"/>
          </a:xfrm>
        </p:spPr>
        <p:txBody>
          <a:bodyPr/>
          <a:lstStyle/>
          <a:p>
            <a:r>
              <a:rPr lang="en-US" altLang="en-US" dirty="0"/>
              <a:t>Threaded Server Throughput Degradation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089" y="1268361"/>
            <a:ext cx="7814187" cy="5475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46148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Thread-based Concurrency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en-US" dirty="0"/>
              <a:t>Benefits</a:t>
            </a:r>
          </a:p>
          <a:p>
            <a:pPr lvl="1"/>
            <a:r>
              <a:rPr lang="en-US" altLang="en-US" dirty="0"/>
              <a:t>Simple, well-supported programming model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/>
              <a:t>High overheads as # of threads increases</a:t>
            </a:r>
          </a:p>
          <a:p>
            <a:pPr lvl="2"/>
            <a:r>
              <a:rPr lang="en-US" altLang="en-US" dirty="0"/>
              <a:t>Cache &amp; TLB misses, scheduling, lock contention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42451" y="4742240"/>
            <a:ext cx="1160548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2400" dirty="0"/>
              <a:t>Tension between easiness of programming and ability to introspect and control resources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/>
              <a:t>High cost for the application to characterize resource usage / request (thread)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CA" sz="2400" dirty="0"/>
              <a:t>Even more complex to arbitrate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2005742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513735" y="454076"/>
            <a:ext cx="11678265" cy="1325563"/>
          </a:xfrm>
        </p:spPr>
        <p:txBody>
          <a:bodyPr>
            <a:normAutofit fontScale="90000"/>
          </a:bodyPr>
          <a:lstStyle/>
          <a:p>
            <a:r>
              <a:rPr lang="en-US" altLang="en-US" dirty="0"/>
              <a:t> … this does not support well a large number of concurrent requests</a:t>
            </a:r>
            <a:br>
              <a:rPr lang="en-US" altLang="en-US" dirty="0"/>
            </a:br>
            <a:endParaRPr lang="en-US" altLang="en-US" dirty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7824" y="3323303"/>
            <a:ext cx="4729085" cy="3313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/>
          <p:cNvSpPr/>
          <p:nvPr/>
        </p:nvSpPr>
        <p:spPr>
          <a:xfrm>
            <a:off x="513735" y="2012843"/>
            <a:ext cx="7371736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en-US" sz="3200" dirty="0"/>
              <a:t>Strawman: let’s limit the concurrency level</a:t>
            </a:r>
          </a:p>
          <a:p>
            <a:r>
              <a:rPr lang="en-US" altLang="en-US" sz="2000" dirty="0"/>
              <a:t>(bounded thread pool) 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Does not support my goal of ‘well-conditioned’ server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Unfairness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Potentially long-running requests hogging all threads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(note though that, depending on your specific environment </a:t>
            </a:r>
          </a:p>
          <a:p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these may or may not be issues)</a:t>
            </a:r>
            <a:endParaRPr lang="en-CA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0801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51" y="4259564"/>
            <a:ext cx="8115170" cy="1730938"/>
          </a:xfrm>
          <a:prstGeom prst="rect">
            <a:avLst/>
          </a:prstGeom>
        </p:spPr>
      </p:pic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8768" y="333836"/>
            <a:ext cx="5238135" cy="1325563"/>
          </a:xfrm>
        </p:spPr>
        <p:txBody>
          <a:bodyPr/>
          <a:lstStyle/>
          <a:p>
            <a:r>
              <a:rPr lang="en-US" altLang="en-US" dirty="0"/>
              <a:t>Event-driven Server</a:t>
            </a: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1" y="585019"/>
            <a:ext cx="6553200" cy="3921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06694" y="6211669"/>
            <a:ext cx="114291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One way to think about this:  Need to multiplex anyways.  State to continue processing the request is maintained by the application (for event-driven) vs.  maintained by the OS (thread-based)</a:t>
            </a:r>
          </a:p>
        </p:txBody>
      </p:sp>
    </p:spTree>
    <p:extLst>
      <p:ext uri="{BB962C8B-B14F-4D97-AF65-F5344CB8AC3E}">
        <p14:creationId xmlns:p14="http://schemas.microsoft.com/office/powerpoint/2010/main" val="28761420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Event-driven Server Throughput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905001"/>
            <a:ext cx="6065838" cy="429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3229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Event-driven Server</a:t>
            </a:r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199" y="1825625"/>
            <a:ext cx="11098161" cy="4351338"/>
          </a:xfrm>
        </p:spPr>
        <p:txBody>
          <a:bodyPr/>
          <a:lstStyle/>
          <a:p>
            <a:r>
              <a:rPr lang="en-US" altLang="en-US" dirty="0"/>
              <a:t>Benefits</a:t>
            </a:r>
          </a:p>
          <a:p>
            <a:pPr lvl="1"/>
            <a:r>
              <a:rPr lang="en-US" altLang="en-US" dirty="0"/>
              <a:t>Robust to high loads</a:t>
            </a:r>
          </a:p>
          <a:p>
            <a:r>
              <a:rPr lang="en-US" altLang="en-US" dirty="0"/>
              <a:t>Drawbacks</a:t>
            </a:r>
          </a:p>
          <a:p>
            <a:pPr lvl="1"/>
            <a:r>
              <a:rPr lang="en-US" altLang="en-US" dirty="0"/>
              <a:t>Harder to program</a:t>
            </a:r>
          </a:p>
          <a:p>
            <a:pPr lvl="2"/>
            <a:r>
              <a:rPr lang="en-US" altLang="en-US" dirty="0"/>
              <a:t>State machine</a:t>
            </a:r>
          </a:p>
          <a:p>
            <a:pPr lvl="2"/>
            <a:r>
              <a:rPr lang="en-US" altLang="en-US" dirty="0"/>
              <a:t>Additional concern on scheduling/ordering events (balance fairness and low response time) </a:t>
            </a:r>
          </a:p>
          <a:p>
            <a:pPr lvl="1"/>
            <a:r>
              <a:rPr lang="en-US" altLang="en-US" dirty="0"/>
              <a:t>Additional overhead if underlying subsystems do not offer an </a:t>
            </a:r>
            <a:r>
              <a:rPr lang="en-US" altLang="en-US" dirty="0" err="1"/>
              <a:t>async</a:t>
            </a:r>
            <a:r>
              <a:rPr lang="en-US" altLang="en-US" dirty="0"/>
              <a:t> API. </a:t>
            </a:r>
          </a:p>
          <a:p>
            <a:pPr lvl="1"/>
            <a:r>
              <a:rPr lang="en-US" altLang="en-US" dirty="0"/>
              <a:t>Can not block in event handlers</a:t>
            </a:r>
          </a:p>
          <a:p>
            <a:r>
              <a:rPr lang="en-US" altLang="en-US" dirty="0"/>
              <a:t>More direct control of resources</a:t>
            </a:r>
          </a:p>
        </p:txBody>
      </p:sp>
    </p:spTree>
    <p:extLst>
      <p:ext uri="{BB962C8B-B14F-4D97-AF65-F5344CB8AC3E}">
        <p14:creationId xmlns:p14="http://schemas.microsoft.com/office/powerpoint/2010/main" val="37902071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189271" y="39462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en-US" dirty="0"/>
              <a:t>Network of queues</a:t>
            </a:r>
            <a:br>
              <a:rPr lang="en-US" altLang="en-US" dirty="0"/>
            </a:br>
            <a:endParaRPr lang="en-US" altLang="en-US" dirty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6755" y="2356566"/>
            <a:ext cx="10515600" cy="3552621"/>
          </a:xfrm>
        </p:spPr>
        <p:txBody>
          <a:bodyPr>
            <a:normAutofit fontScale="92500" lnSpcReduction="10000"/>
          </a:bodyPr>
          <a:lstStyle/>
          <a:p>
            <a:pPr>
              <a:buFont typeface="Monotype Sorts" pitchFamily="2" charset="2"/>
              <a:buNone/>
            </a:pPr>
            <a:r>
              <a:rPr lang="en-US" altLang="en-US" dirty="0"/>
              <a:t>Key mechanisms </a:t>
            </a:r>
          </a:p>
          <a:p>
            <a:r>
              <a:rPr lang="en-US" altLang="en-US" dirty="0"/>
              <a:t>event-driven </a:t>
            </a:r>
            <a:r>
              <a:rPr lang="en-US" altLang="en-US" b="1" i="1" dirty="0"/>
              <a:t>stages</a:t>
            </a:r>
            <a:r>
              <a:rPr lang="en-US" altLang="en-US" dirty="0"/>
              <a:t>, </a:t>
            </a:r>
          </a:p>
          <a:p>
            <a:r>
              <a:rPr lang="en-US" altLang="en-US" b="1" i="1" dirty="0"/>
              <a:t>resource controllers</a:t>
            </a:r>
          </a:p>
          <a:p>
            <a:endParaRPr lang="en-US" altLang="en-US" dirty="0"/>
          </a:p>
          <a:p>
            <a:r>
              <a:rPr lang="en-US" altLang="en-US" dirty="0"/>
              <a:t>Support massive concurrency</a:t>
            </a:r>
          </a:p>
          <a:p>
            <a:r>
              <a:rPr lang="en-US" altLang="en-US" dirty="0"/>
              <a:t>Simplify construction of (well-conditioned) services</a:t>
            </a:r>
          </a:p>
          <a:p>
            <a:r>
              <a:rPr lang="en-US" altLang="en-US" dirty="0"/>
              <a:t>Enable introspection</a:t>
            </a:r>
          </a:p>
          <a:p>
            <a:r>
              <a:rPr lang="en-US" altLang="en-US" dirty="0"/>
              <a:t>Support resource management</a:t>
            </a:r>
          </a:p>
          <a:p>
            <a:endParaRPr lang="en-US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7950"/>
            <a:ext cx="6019800" cy="343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648879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SEDA HTTP Server: Haboob</a:t>
            </a:r>
          </a:p>
        </p:txBody>
      </p:sp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1752601"/>
            <a:ext cx="5578475" cy="190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89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3962401"/>
            <a:ext cx="7005638" cy="2182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3" name="Freeform 5"/>
          <p:cNvSpPr>
            <a:spLocks/>
          </p:cNvSpPr>
          <p:nvPr/>
        </p:nvSpPr>
        <p:spPr bwMode="auto">
          <a:xfrm>
            <a:off x="1625600" y="2743200"/>
            <a:ext cx="8293100" cy="2514600"/>
          </a:xfrm>
          <a:custGeom>
            <a:avLst/>
            <a:gdLst>
              <a:gd name="T0" fmla="*/ 4112 w 5224"/>
              <a:gd name="T1" fmla="*/ 0 h 1584"/>
              <a:gd name="T2" fmla="*/ 4640 w 5224"/>
              <a:gd name="T3" fmla="*/ 240 h 1584"/>
              <a:gd name="T4" fmla="*/ 608 w 5224"/>
              <a:gd name="T5" fmla="*/ 960 h 1584"/>
              <a:gd name="T6" fmla="*/ 992 w 5224"/>
              <a:gd name="T7" fmla="*/ 1584 h 1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224" h="1584">
                <a:moveTo>
                  <a:pt x="4112" y="0"/>
                </a:moveTo>
                <a:cubicBezTo>
                  <a:pt x="4668" y="40"/>
                  <a:pt x="5224" y="80"/>
                  <a:pt x="4640" y="240"/>
                </a:cubicBezTo>
                <a:cubicBezTo>
                  <a:pt x="4056" y="400"/>
                  <a:pt x="1216" y="736"/>
                  <a:pt x="608" y="960"/>
                </a:cubicBezTo>
                <a:cubicBezTo>
                  <a:pt x="0" y="1184"/>
                  <a:pt x="936" y="1552"/>
                  <a:pt x="992" y="1584"/>
                </a:cubicBezTo>
              </a:path>
            </a:pathLst>
          </a:cu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CA"/>
          </a:p>
        </p:txBody>
      </p:sp>
      <p:sp>
        <p:nvSpPr>
          <p:cNvPr id="2" name="Rectangle 1"/>
          <p:cNvSpPr/>
          <p:nvPr/>
        </p:nvSpPr>
        <p:spPr>
          <a:xfrm>
            <a:off x="314632" y="6248399"/>
            <a:ext cx="1171021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2800" i="1" dirty="0"/>
              <a:t>Load and resource bottlenecks explicit in the application programming model.</a:t>
            </a:r>
            <a:r>
              <a:rPr lang="en-CA" sz="2800" dirty="0"/>
              <a:t> 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890872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050" name="Picture 2" descr="http://slideplayer.com/slide/9644664/31/images/10/Queues+for+Control+and+Composi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2139"/>
            <a:ext cx="12830006" cy="7216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821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412" t="451" r="19732" b="8074"/>
          <a:stretch/>
        </p:blipFill>
        <p:spPr>
          <a:xfrm>
            <a:off x="177424" y="0"/>
            <a:ext cx="10078948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3674" y="1244834"/>
            <a:ext cx="1378099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b="1" i="1" dirty="0">
                <a:solidFill>
                  <a:schemeClr val="accent1">
                    <a:lumMod val="75000"/>
                  </a:schemeClr>
                </a:solidFill>
              </a:rPr>
              <a:t>Response time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040" y="6373135"/>
            <a:ext cx="410448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lvl="3" algn="r"/>
            <a:r>
              <a:rPr lang="en-CA" sz="2800" b="1" i="1" dirty="0">
                <a:solidFill>
                  <a:schemeClr val="accent1">
                    <a:lumMod val="75000"/>
                  </a:schemeClr>
                </a:solidFill>
              </a:rPr>
              <a:t>Load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88358" y="28693"/>
            <a:ext cx="9789994" cy="1323439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CA" sz="4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Accurate characterization </a:t>
            </a:r>
          </a:p>
          <a:p>
            <a:pPr algn="r"/>
            <a:r>
              <a:rPr lang="en-CA" sz="4000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does matter!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254150" y="-64571"/>
            <a:ext cx="884830" cy="419408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r"/>
            <a:endParaRPr lang="en-CA" sz="4000" b="1" dirty="0">
              <a:solidFill>
                <a:srgbClr val="FF0000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59037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08703" y="1196360"/>
            <a:ext cx="11010257" cy="5559282"/>
          </a:xfrm>
        </p:spPr>
        <p:txBody>
          <a:bodyPr>
            <a:normAutofit fontScale="92500" lnSpcReduction="10000"/>
          </a:bodyPr>
          <a:lstStyle/>
          <a:p>
            <a:pPr lvl="1">
              <a:buFont typeface="Monotype Sorts" pitchFamily="2" charset="2"/>
              <a:buNone/>
            </a:pPr>
            <a:endParaRPr lang="en-US" altLang="en-US" sz="3600" dirty="0"/>
          </a:p>
          <a:p>
            <a:pPr lvl="1" indent="-508000">
              <a:buFont typeface="Wingdings" panose="05000000000000000000" pitchFamily="2" charset="2"/>
              <a:buChar char="§"/>
            </a:pPr>
            <a:r>
              <a:rPr lang="en-US" altLang="en-US" sz="3200" dirty="0"/>
              <a:t>Thread-based concurrency</a:t>
            </a:r>
          </a:p>
          <a:p>
            <a:pPr lvl="1" indent="-508000">
              <a:buFont typeface="Wingdings" panose="05000000000000000000" pitchFamily="2" charset="2"/>
              <a:buChar char="§"/>
            </a:pPr>
            <a:r>
              <a:rPr lang="en-US" altLang="en-US" sz="3200" dirty="0"/>
              <a:t>Event-driven server</a:t>
            </a:r>
          </a:p>
          <a:p>
            <a:pPr lvl="1" indent="-508000">
              <a:buFont typeface="Wingdings" panose="05000000000000000000" pitchFamily="2" charset="2"/>
              <a:buChar char="§"/>
            </a:pPr>
            <a:r>
              <a:rPr lang="en-US" altLang="en-US" sz="3200" dirty="0"/>
              <a:t>Network of queues</a:t>
            </a:r>
          </a:p>
          <a:p>
            <a:pPr marL="177800" lvl="1" indent="0">
              <a:buNone/>
            </a:pPr>
            <a:endParaRPr lang="en-US" altLang="en-US" sz="3200" dirty="0"/>
          </a:p>
          <a:p>
            <a:pPr marL="177800" lvl="1" indent="0">
              <a:buNone/>
            </a:pPr>
            <a:r>
              <a:rPr lang="en-US" altLang="en-US" sz="3900" dirty="0"/>
              <a:t>Different tradeoffs between </a:t>
            </a:r>
          </a:p>
          <a:p>
            <a:pPr marL="635000" lvl="1" indent="-457200"/>
            <a:r>
              <a:rPr lang="en-US" altLang="en-US" sz="3900" dirty="0">
                <a:solidFill>
                  <a:srgbClr val="FF0000"/>
                </a:solidFill>
              </a:rPr>
              <a:t>performance</a:t>
            </a:r>
            <a:r>
              <a:rPr lang="en-US" altLang="en-US" sz="3900" dirty="0"/>
              <a:t>, </a:t>
            </a:r>
            <a:r>
              <a:rPr lang="en-US" altLang="en-US" sz="3900" dirty="0">
                <a:solidFill>
                  <a:schemeClr val="tx2"/>
                </a:solidFill>
              </a:rPr>
              <a:t>programming effort</a:t>
            </a:r>
            <a:r>
              <a:rPr lang="en-US" altLang="en-US" sz="3900" dirty="0"/>
              <a:t>, </a:t>
            </a:r>
            <a:r>
              <a:rPr lang="en-US" altLang="en-US" sz="3900" dirty="0">
                <a:solidFill>
                  <a:srgbClr val="92D050"/>
                </a:solidFill>
              </a:rPr>
              <a:t>fairness</a:t>
            </a:r>
            <a:r>
              <a:rPr lang="en-US" altLang="en-US" sz="3900" dirty="0"/>
              <a:t>, </a:t>
            </a:r>
            <a:r>
              <a:rPr lang="en-US" altLang="en-US" sz="3900" dirty="0">
                <a:solidFill>
                  <a:schemeClr val="accent2">
                    <a:lumMod val="75000"/>
                  </a:schemeClr>
                </a:solidFill>
              </a:rPr>
              <a:t>ability to control overload situations</a:t>
            </a:r>
            <a:r>
              <a:rPr lang="en-US" altLang="en-US" sz="3900" dirty="0"/>
              <a:t>,  </a:t>
            </a:r>
            <a:r>
              <a:rPr lang="en-US" altLang="en-US" sz="39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ability to monitor</a:t>
            </a:r>
            <a:r>
              <a:rPr lang="en-US" altLang="en-US" sz="3900" dirty="0"/>
              <a:t>, </a:t>
            </a:r>
            <a:r>
              <a:rPr lang="en-US" altLang="en-US" sz="3900" dirty="0">
                <a:solidFill>
                  <a:srgbClr val="00B050"/>
                </a:solidFill>
              </a:rPr>
              <a:t>ability to allocate resources</a:t>
            </a:r>
          </a:p>
          <a:p>
            <a:pPr marL="635000" lvl="1" indent="-457200"/>
            <a:r>
              <a:rPr lang="en-US" altLang="en-US" sz="3900" dirty="0"/>
              <a:t>optimal choice will also depend on deployment platform and workload characteristics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Server Design: </a:t>
            </a:r>
            <a:r>
              <a:rPr lang="en-US" altLang="en-US" dirty="0"/>
              <a:t>Common Architectural Models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9290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45806" y="34343"/>
            <a:ext cx="10515600" cy="903234"/>
          </a:xfrm>
        </p:spPr>
        <p:txBody>
          <a:bodyPr/>
          <a:lstStyle/>
          <a:p>
            <a:r>
              <a:rPr lang="en-US" altLang="en-US" dirty="0"/>
              <a:t>Design Goal: </a:t>
            </a:r>
            <a:r>
              <a:rPr lang="en-CA" dirty="0"/>
              <a:t>High throughput under load</a:t>
            </a:r>
            <a:endParaRPr lang="en-US" alt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45806" y="1002891"/>
            <a:ext cx="11946194" cy="556823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en-US" dirty="0"/>
              <a:t>But first need to characterize server performance …. </a:t>
            </a:r>
          </a:p>
          <a:p>
            <a:pPr marL="0" indent="0">
              <a:buNone/>
            </a:pPr>
            <a:endParaRPr lang="en-US" altLang="en-US" sz="12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rgbClr val="0070C0"/>
                </a:solidFill>
              </a:rPr>
              <a:t>What do I measure?       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Response time (mean, median, 99%-tile, characterize distribution)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Throughput / </a:t>
            </a:r>
            <a:r>
              <a:rPr lang="en-US" altLang="en-US" sz="2400" dirty="0" err="1">
                <a:solidFill>
                  <a:srgbClr val="0070C0"/>
                </a:solidFill>
              </a:rPr>
              <a:t>goodput</a:t>
            </a:r>
            <a:endParaRPr lang="en-US" altLang="en-US" sz="2400" dirty="0">
              <a:solidFill>
                <a:srgbClr val="0070C0"/>
              </a:solidFill>
            </a:endParaRP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Fairness</a:t>
            </a:r>
          </a:p>
          <a:p>
            <a:pPr lvl="2"/>
            <a:r>
              <a:rPr lang="en-US" altLang="en-US" sz="2400" dirty="0">
                <a:solidFill>
                  <a:srgbClr val="0070C0"/>
                </a:solidFill>
              </a:rPr>
              <a:t>Resource usage efficiency: e.g., CPU load on server </a:t>
            </a:r>
            <a:r>
              <a:rPr lang="en-US" altLang="en-US" sz="1400" dirty="0">
                <a:solidFill>
                  <a:srgbClr val="0070C0"/>
                </a:solidFill>
              </a:rPr>
              <a:t>(what’s the bottleneck resource?)</a:t>
            </a:r>
            <a:r>
              <a:rPr lang="en-US" altLang="en-US" sz="2400" dirty="0">
                <a:solidFill>
                  <a:srgbClr val="0070C0"/>
                </a:solidFill>
              </a:rPr>
              <a:t> </a:t>
            </a:r>
          </a:p>
          <a:p>
            <a:pPr lvl="2"/>
            <a:endParaRPr lang="en-US" altLang="en-US" sz="2400" dirty="0">
              <a:solidFill>
                <a:srgbClr val="0070C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rgbClr val="0070C0"/>
                </a:solidFill>
              </a:rPr>
              <a:t>What does workload look like? </a:t>
            </a:r>
          </a:p>
          <a:p>
            <a:pPr lvl="2">
              <a:lnSpc>
                <a:spcPct val="100000"/>
              </a:lnSpc>
            </a:pPr>
            <a:r>
              <a:rPr lang="en-US" altLang="en-US" sz="2400" dirty="0">
                <a:solidFill>
                  <a:srgbClr val="0070C0"/>
                </a:solidFill>
              </a:rPr>
              <a:t>Identify factors that characterize offered workload</a:t>
            </a:r>
          </a:p>
          <a:p>
            <a:pPr lvl="4"/>
            <a:r>
              <a:rPr lang="en-US" altLang="en-US" sz="2200" dirty="0">
                <a:solidFill>
                  <a:srgbClr val="0070C0"/>
                </a:solidFill>
              </a:rPr>
              <a:t>request frequency, request inter-arrival time  </a:t>
            </a:r>
          </a:p>
          <a:p>
            <a:pPr lvl="4"/>
            <a:r>
              <a:rPr lang="en-US" altLang="en-US" sz="2200" dirty="0">
                <a:solidFill>
                  <a:srgbClr val="0070C0"/>
                </a:solidFill>
              </a:rPr>
              <a:t>request mix, request characteristics (size) </a:t>
            </a:r>
          </a:p>
          <a:p>
            <a:pPr marL="0" indent="0">
              <a:buNone/>
            </a:pPr>
            <a:endParaRPr lang="en-US" altLang="en-US" sz="1200" dirty="0"/>
          </a:p>
          <a:p>
            <a:pPr marL="0" indent="0">
              <a:buNone/>
            </a:pPr>
            <a:r>
              <a:rPr lang="en-US" altLang="en-US" dirty="0"/>
              <a:t>… then decide what to compare against.  </a:t>
            </a:r>
            <a:r>
              <a:rPr lang="en-US" altLang="en-US" sz="2000" dirty="0"/>
              <a:t>What does ‘performs well’ mean?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2800" dirty="0">
                <a:solidFill>
                  <a:srgbClr val="0070C0"/>
                </a:solidFill>
              </a:rPr>
              <a:t>How would an ideal (‘well-conditioned’) service perform?</a:t>
            </a:r>
          </a:p>
          <a:p>
            <a:pPr marL="0" indent="0">
              <a:buNone/>
            </a:pP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374272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533758" y="185429"/>
            <a:ext cx="10515600" cy="1325563"/>
          </a:xfrm>
        </p:spPr>
        <p:txBody>
          <a:bodyPr/>
          <a:lstStyle/>
          <a:p>
            <a:r>
              <a:rPr lang="en-US" altLang="en-US" dirty="0"/>
              <a:t>Goal: </a:t>
            </a:r>
            <a:r>
              <a:rPr lang="en-CA" dirty="0"/>
              <a:t>evaluate the performance of a service</a:t>
            </a:r>
            <a:endParaRPr lang="en-US" altLang="en-US" dirty="0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10238" y="1235138"/>
            <a:ext cx="11881762" cy="4938969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en-US" sz="1400" dirty="0"/>
          </a:p>
          <a:p>
            <a:pPr marL="0" indent="0">
              <a:buNone/>
            </a:pPr>
            <a:r>
              <a:rPr lang="en-US" altLang="en-US" sz="3600" dirty="0">
                <a:solidFill>
                  <a:schemeClr val="tx2"/>
                </a:solidFill>
              </a:rPr>
              <a:t>How does one model clients </a:t>
            </a:r>
            <a:r>
              <a:rPr lang="en-US" altLang="en-US" sz="3600" dirty="0"/>
              <a:t>(load generators)?    </a:t>
            </a:r>
          </a:p>
          <a:p>
            <a:pPr marL="457200" lvl="1" indent="0">
              <a:buNone/>
            </a:pPr>
            <a:r>
              <a:rPr lang="en-US" altLang="en-US" sz="3200" dirty="0"/>
              <a:t>  </a:t>
            </a:r>
            <a:r>
              <a:rPr lang="en-US" altLang="en-US" sz="3200" dirty="0">
                <a:solidFill>
                  <a:srgbClr val="FF0000"/>
                </a:solidFill>
              </a:rPr>
              <a:t>closed loop                        </a:t>
            </a:r>
            <a:r>
              <a:rPr lang="en-US" altLang="en-US" sz="3200" dirty="0"/>
              <a:t>vs.                   </a:t>
            </a:r>
            <a:r>
              <a:rPr lang="en-US" altLang="en-US" sz="3200" dirty="0">
                <a:solidFill>
                  <a:srgbClr val="FF0000"/>
                </a:solidFill>
              </a:rPr>
              <a:t>open loop</a:t>
            </a:r>
            <a:endParaRPr lang="en-US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932" y="2667365"/>
            <a:ext cx="3395893" cy="350674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519" y="3704622"/>
            <a:ext cx="7248481" cy="1866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16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4275" y="365125"/>
            <a:ext cx="10515600" cy="49389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dirty="0"/>
              <a:t>How would an </a:t>
            </a:r>
            <a:r>
              <a:rPr lang="en-US" altLang="en-US" sz="3200" dirty="0">
                <a:solidFill>
                  <a:srgbClr val="FF0000"/>
                </a:solidFill>
              </a:rPr>
              <a:t>ideal</a:t>
            </a:r>
            <a:r>
              <a:rPr lang="en-US" altLang="en-US" sz="3200" dirty="0"/>
              <a:t> (‘well-conditioned’) service perform?  </a:t>
            </a:r>
          </a:p>
          <a:p>
            <a:pPr marL="0" indent="0">
              <a:buNone/>
            </a:pPr>
            <a:r>
              <a:rPr lang="en-US" altLang="en-US" sz="2400" dirty="0"/>
              <a:t>	(</a:t>
            </a:r>
            <a:r>
              <a:rPr lang="en-US" altLang="en-US" sz="2400" dirty="0">
                <a:solidFill>
                  <a:srgbClr val="FF0000"/>
                </a:solidFill>
              </a:rPr>
              <a:t>closed-loop generation model </a:t>
            </a:r>
            <a:r>
              <a:rPr lang="en-US" altLang="en-US" sz="2400" dirty="0"/>
              <a:t>for offered load)</a:t>
            </a:r>
          </a:p>
          <a:p>
            <a:pPr marL="0" indent="0">
              <a:buNone/>
            </a:pPr>
            <a:endParaRPr lang="en-US" altLang="en-US" sz="2400" dirty="0"/>
          </a:p>
          <a:p>
            <a:pPr lvl="1"/>
            <a:r>
              <a:rPr lang="en-US" altLang="en-US" sz="2800" dirty="0">
                <a:solidFill>
                  <a:srgbClr val="0070C0"/>
                </a:solidFill>
              </a:rPr>
              <a:t>offered load &lt;= capacity </a:t>
            </a: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 </a:t>
            </a:r>
          </a:p>
          <a:p>
            <a:pPr marL="914400" lvl="2" indent="0">
              <a:buNone/>
            </a:pPr>
            <a:r>
              <a:rPr lang="en-US" altLang="en-US" sz="2800" dirty="0" err="1">
                <a:solidFill>
                  <a:srgbClr val="0070C0"/>
                </a:solidFill>
                <a:sym typeface="Symbol" panose="05050102010706020507" pitchFamily="18" charset="2"/>
              </a:rPr>
              <a:t>goodput</a:t>
            </a: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 = offered load </a:t>
            </a:r>
          </a:p>
          <a:p>
            <a:pPr marL="914400" lvl="2" indent="0">
              <a:buNone/>
            </a:pP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response time:  constant </a:t>
            </a:r>
            <a:r>
              <a:rPr lang="en-US" altLang="en-US" sz="1800" dirty="0">
                <a:solidFill>
                  <a:srgbClr val="0070C0"/>
                </a:solidFill>
                <a:sym typeface="Symbol" panose="05050102010706020507" pitchFamily="18" charset="2"/>
              </a:rPr>
              <a:t>as load grows</a:t>
            </a:r>
          </a:p>
          <a:p>
            <a:pPr marL="914400" lvl="2" indent="0">
              <a:buNone/>
            </a:pP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#dropped requests: none</a:t>
            </a:r>
            <a:endParaRPr lang="en-US" altLang="en-US" sz="1800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914400" lvl="2" indent="0">
              <a:buNone/>
            </a:pP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800" dirty="0">
                <a:solidFill>
                  <a:srgbClr val="0070C0"/>
                </a:solidFill>
              </a:rPr>
              <a:t>offered load &gt; capacity </a:t>
            </a: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  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		</a:t>
            </a:r>
            <a:r>
              <a:rPr lang="en-US" altLang="en-US" sz="2800" dirty="0" err="1">
                <a:solidFill>
                  <a:srgbClr val="0070C0"/>
                </a:solidFill>
                <a:sym typeface="Symbol" panose="05050102010706020507" pitchFamily="18" charset="2"/>
              </a:rPr>
              <a:t>goodput</a:t>
            </a: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 = capacity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		response time: linear increase with load </a:t>
            </a:r>
            <a:r>
              <a:rPr lang="en-US" altLang="en-US" sz="1600" dirty="0">
                <a:solidFill>
                  <a:srgbClr val="0070C0"/>
                </a:solidFill>
                <a:sym typeface="Symbol" panose="05050102010706020507" pitchFamily="18" charset="2"/>
              </a:rPr>
              <a:t>(assuming queues can hold pending load)</a:t>
            </a: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</a:p>
          <a:p>
            <a:pPr lvl="1">
              <a:buNone/>
            </a:pP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		#dropped requests: none </a:t>
            </a:r>
            <a:r>
              <a:rPr lang="en-US" altLang="en-US" sz="1800" dirty="0">
                <a:solidFill>
                  <a:srgbClr val="0070C0"/>
                </a:solidFill>
                <a:sym typeface="Symbol" panose="05050102010706020507" pitchFamily="18" charset="2"/>
              </a:rPr>
              <a:t>(assuming queues can hold pending load)</a:t>
            </a:r>
            <a:r>
              <a:rPr lang="en-US" altLang="en-US" sz="3200" dirty="0">
                <a:solidFill>
                  <a:srgbClr val="0070C0"/>
                </a:solidFill>
                <a:sym typeface="Symbol" panose="05050102010706020507" pitchFamily="18" charset="2"/>
              </a:rPr>
              <a:t> </a:t>
            </a:r>
            <a:endParaRPr lang="en-US" altLang="en-US" sz="1800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lvl="1">
              <a:buFont typeface="Monotype Sorts" pitchFamily="2" charset="2"/>
              <a:buNone/>
            </a:pPr>
            <a:endParaRPr lang="en-US" altLang="en-US" sz="2800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en-US" sz="2800" dirty="0">
                <a:sym typeface="Symbol" panose="05050102010706020507" pitchFamily="18" charset="2"/>
              </a:rPr>
              <a:t>		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422076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54275" y="365125"/>
            <a:ext cx="10515600" cy="493896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altLang="en-US" sz="3200" dirty="0"/>
              <a:t>How would an </a:t>
            </a:r>
            <a:r>
              <a:rPr lang="en-US" altLang="en-US" sz="3200" dirty="0">
                <a:solidFill>
                  <a:srgbClr val="FF0000"/>
                </a:solidFill>
              </a:rPr>
              <a:t>ideal</a:t>
            </a:r>
            <a:r>
              <a:rPr lang="en-US" altLang="en-US" sz="3200" dirty="0"/>
              <a:t> (‘well-conditioned’) service perform?  </a:t>
            </a:r>
          </a:p>
          <a:p>
            <a:pPr marL="0" indent="0">
              <a:buNone/>
            </a:pPr>
            <a:r>
              <a:rPr lang="en-US" altLang="en-US" sz="2400" dirty="0"/>
              <a:t>	(</a:t>
            </a:r>
            <a:r>
              <a:rPr lang="en-US" altLang="en-US" sz="2400" b="1" u="sng" dirty="0">
                <a:solidFill>
                  <a:srgbClr val="FF0000"/>
                </a:solidFill>
              </a:rPr>
              <a:t>open-loop</a:t>
            </a:r>
            <a:r>
              <a:rPr lang="en-US" altLang="en-US" sz="2400" dirty="0">
                <a:solidFill>
                  <a:srgbClr val="FF0000"/>
                </a:solidFill>
              </a:rPr>
              <a:t> generation model </a:t>
            </a:r>
            <a:r>
              <a:rPr lang="en-US" altLang="en-US" sz="2400" dirty="0"/>
              <a:t>for offered load)</a:t>
            </a:r>
          </a:p>
          <a:p>
            <a:pPr marL="0" indent="0">
              <a:buNone/>
            </a:pPr>
            <a:endParaRPr lang="en-US" altLang="en-US" sz="2400" dirty="0"/>
          </a:p>
          <a:p>
            <a:pPr lvl="1"/>
            <a:r>
              <a:rPr lang="en-US" altLang="en-US" sz="2800" dirty="0">
                <a:solidFill>
                  <a:srgbClr val="0070C0"/>
                </a:solidFill>
              </a:rPr>
              <a:t>offered load &lt;= capacity </a:t>
            </a: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 </a:t>
            </a:r>
          </a:p>
          <a:p>
            <a:pPr marL="914400" lvl="2" indent="0">
              <a:buNone/>
            </a:pPr>
            <a:r>
              <a:rPr lang="en-US" altLang="en-US" sz="2800" dirty="0" err="1">
                <a:solidFill>
                  <a:srgbClr val="0070C0"/>
                </a:solidFill>
                <a:sym typeface="Symbol" panose="05050102010706020507" pitchFamily="18" charset="2"/>
              </a:rPr>
              <a:t>goodput</a:t>
            </a: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 = offered load </a:t>
            </a:r>
          </a:p>
          <a:p>
            <a:pPr marL="914400" lvl="2" indent="0">
              <a:buNone/>
            </a:pP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response time:  constant </a:t>
            </a:r>
            <a:r>
              <a:rPr lang="en-US" altLang="en-US" sz="1800" dirty="0">
                <a:solidFill>
                  <a:srgbClr val="0070C0"/>
                </a:solidFill>
                <a:sym typeface="Symbol" panose="05050102010706020507" pitchFamily="18" charset="2"/>
              </a:rPr>
              <a:t>as load grows</a:t>
            </a:r>
          </a:p>
          <a:p>
            <a:pPr marL="914400" lvl="2" indent="0">
              <a:buNone/>
            </a:pP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#dropped requests: none</a:t>
            </a:r>
            <a:endParaRPr lang="en-US" altLang="en-US" sz="1800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marL="914400" lvl="2" indent="0">
              <a:buNone/>
            </a:pPr>
            <a:endParaRPr lang="en-US" altLang="en-US" sz="2400" dirty="0">
              <a:solidFill>
                <a:srgbClr val="0070C0"/>
              </a:solidFill>
            </a:endParaRPr>
          </a:p>
          <a:p>
            <a:pPr lvl="1"/>
            <a:r>
              <a:rPr lang="en-US" altLang="en-US" sz="2800" dirty="0">
                <a:solidFill>
                  <a:srgbClr val="0070C0"/>
                </a:solidFill>
              </a:rPr>
              <a:t>offered load &gt; capacity </a:t>
            </a: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  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		</a:t>
            </a:r>
            <a:r>
              <a:rPr lang="en-US" altLang="en-US" sz="2800" dirty="0" err="1">
                <a:solidFill>
                  <a:srgbClr val="0070C0"/>
                </a:solidFill>
                <a:sym typeface="Symbol" panose="05050102010706020507" pitchFamily="18" charset="2"/>
              </a:rPr>
              <a:t>goodput</a:t>
            </a: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 = capacity</a:t>
            </a:r>
          </a:p>
          <a:p>
            <a:pPr lvl="1">
              <a:buFont typeface="Monotype Sorts" pitchFamily="2" charset="2"/>
              <a:buNone/>
            </a:pPr>
            <a:r>
              <a:rPr lang="en-US" altLang="en-US" sz="2800" dirty="0">
                <a:solidFill>
                  <a:srgbClr val="0070C0"/>
                </a:solidFill>
                <a:sym typeface="Symbol" panose="05050102010706020507" pitchFamily="18" charset="2"/>
              </a:rPr>
              <a:t>		</a:t>
            </a:r>
            <a:r>
              <a:rPr lang="en-US" altLang="en-US" sz="28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response time: linear increase with load </a:t>
            </a:r>
            <a:r>
              <a:rPr lang="en-US" altLang="en-US" sz="16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(assuming queues can hold pending load)</a:t>
            </a:r>
            <a:r>
              <a:rPr lang="en-US" altLang="en-US" sz="28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</a:p>
          <a:p>
            <a:pPr lvl="1">
              <a:buNone/>
            </a:pPr>
            <a:r>
              <a:rPr lang="en-US" altLang="en-US" sz="2800" strike="sngStrike" dirty="0">
                <a:solidFill>
                  <a:srgbClr val="0070C0"/>
                </a:solidFill>
                <a:sym typeface="Symbol" panose="05050102010706020507" pitchFamily="18" charset="2"/>
              </a:rPr>
              <a:t>		</a:t>
            </a:r>
            <a:r>
              <a:rPr lang="en-US" altLang="en-US" sz="28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#dropped requests: none </a:t>
            </a:r>
            <a:r>
              <a:rPr lang="en-US" altLang="en-US" sz="18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(assuming queues can hold pending load)</a:t>
            </a:r>
            <a:r>
              <a:rPr lang="en-US" altLang="en-US" sz="3200" strike="sngStrike" dirty="0">
                <a:solidFill>
                  <a:srgbClr val="FF0000"/>
                </a:solidFill>
                <a:sym typeface="Symbol" panose="05050102010706020507" pitchFamily="18" charset="2"/>
              </a:rPr>
              <a:t> </a:t>
            </a:r>
            <a:endParaRPr lang="en-US" altLang="en-US" sz="1800" strike="sngStrike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pPr lvl="1">
              <a:buFont typeface="Monotype Sorts" pitchFamily="2" charset="2"/>
              <a:buNone/>
            </a:pPr>
            <a:endParaRPr lang="en-US" altLang="en-US" sz="2800" dirty="0">
              <a:solidFill>
                <a:srgbClr val="0070C0"/>
              </a:solidFill>
              <a:sym typeface="Symbol" panose="05050102010706020507" pitchFamily="18" charset="2"/>
            </a:endParaRPr>
          </a:p>
          <a:p>
            <a:pPr lvl="1">
              <a:buFont typeface="Monotype Sorts" pitchFamily="2" charset="2"/>
              <a:buNone/>
            </a:pPr>
            <a:r>
              <a:rPr lang="en-US" altLang="en-US" sz="2800" dirty="0">
                <a:sym typeface="Symbol" panose="05050102010706020507" pitchFamily="18" charset="2"/>
              </a:rPr>
              <a:t>		</a:t>
            </a:r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79507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37293-378F-BD53-613A-75BE9CB56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Let’s see some real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CFE0BF-B008-BE89-BF88-D71CEF315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5865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r="34750"/>
          <a:stretch/>
        </p:blipFill>
        <p:spPr>
          <a:xfrm>
            <a:off x="-330440" y="13936"/>
            <a:ext cx="7550992" cy="68467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3475" y="3710033"/>
            <a:ext cx="3825611" cy="30455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04332" y="144852"/>
            <a:ext cx="4624449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FF0000"/>
                </a:solidFill>
              </a:rPr>
              <a:t>The workload generation model matters!</a:t>
            </a:r>
          </a:p>
          <a:p>
            <a:r>
              <a:rPr lang="en-CA" sz="2200" u="sng" dirty="0"/>
              <a:t>(same server load, same throughput)</a:t>
            </a:r>
          </a:p>
          <a:p>
            <a:r>
              <a:rPr lang="en-CA" dirty="0"/>
              <a:t>(50 clients for closed loop system, load adjusted to match load in open system by tinkering with ‘think time’ in closed one)</a:t>
            </a:r>
            <a:r>
              <a:rPr lang="en-CA" sz="2400" dirty="0">
                <a:solidFill>
                  <a:srgbClr val="FF0000"/>
                </a:solidFill>
              </a:rPr>
              <a:t> </a:t>
            </a:r>
          </a:p>
          <a:p>
            <a:r>
              <a:rPr lang="en-CA" i="1" dirty="0">
                <a:solidFill>
                  <a:schemeClr val="accent1">
                    <a:lumMod val="50000"/>
                  </a:schemeClr>
                </a:solidFill>
              </a:rPr>
              <a:t>Source: “Open vs closed: a cautionary tale.“, NSDI’06.</a:t>
            </a:r>
            <a:r>
              <a:rPr lang="en-CA" i="1" dirty="0"/>
              <a:t> </a:t>
            </a:r>
            <a:r>
              <a:rPr lang="en-CA" dirty="0">
                <a:hlinkClick r:id="rId4"/>
              </a:rPr>
              <a:t>pdf</a:t>
            </a:r>
            <a:endParaRPr lang="en-CA" dirty="0">
              <a:solidFill>
                <a:srgbClr val="FF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7956277" y="3311171"/>
            <a:ext cx="197594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b="1" dirty="0"/>
              <a:t>Scheduling policies</a:t>
            </a:r>
            <a:endParaRPr lang="en-CA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30440" y="2528752"/>
            <a:ext cx="7719212" cy="45352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19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4348</TotalTime>
  <Words>1263</Words>
  <Application>Microsoft Office PowerPoint</Application>
  <PresentationFormat>Widescreen</PresentationFormat>
  <Paragraphs>187</Paragraphs>
  <Slides>30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Arial</vt:lpstr>
      <vt:lpstr>Calibri</vt:lpstr>
      <vt:lpstr>Calibri Light</vt:lpstr>
      <vt:lpstr>Monotype Sorts</vt:lpstr>
      <vt:lpstr>Verdana</vt:lpstr>
      <vt:lpstr>Wingdings</vt:lpstr>
      <vt:lpstr>Office Theme</vt:lpstr>
      <vt:lpstr>Server Design and Evaluation</vt:lpstr>
      <vt:lpstr>Sustainable throughput: The throughput the service  can sustain while maintaining safe operation levels</vt:lpstr>
      <vt:lpstr>PowerPoint Presentation</vt:lpstr>
      <vt:lpstr>Design Goal: High throughput under load</vt:lpstr>
      <vt:lpstr>Goal: evaluate the performance of a service</vt:lpstr>
      <vt:lpstr>PowerPoint Presentation</vt:lpstr>
      <vt:lpstr>PowerPoint Presentation</vt:lpstr>
      <vt:lpstr>Let’s see some real numbers</vt:lpstr>
      <vt:lpstr>PowerPoint Presentation</vt:lpstr>
      <vt:lpstr>PowerPoint Presentation</vt:lpstr>
      <vt:lpstr>A more realistic model:  a partly-open system</vt:lpstr>
      <vt:lpstr>PowerPoint Presentation</vt:lpstr>
      <vt:lpstr>PowerPoint Presentation</vt:lpstr>
      <vt:lpstr>PowerPoint Presentation</vt:lpstr>
      <vt:lpstr>W3-Q4: Impact of network latency … </vt:lpstr>
      <vt:lpstr>PowerPoint Presentation</vt:lpstr>
      <vt:lpstr>Server Design: How may a request look like?</vt:lpstr>
      <vt:lpstr>Server Design: Common Architectural Models</vt:lpstr>
      <vt:lpstr>Thread-based Concurrency (thread per request allocated/created when receiving the request)</vt:lpstr>
      <vt:lpstr>Thread-based Concurrency</vt:lpstr>
      <vt:lpstr>Threaded Server Throughput Degradation</vt:lpstr>
      <vt:lpstr>Thread-based Concurrency</vt:lpstr>
      <vt:lpstr> … this does not support well a large number of concurrent requests </vt:lpstr>
      <vt:lpstr>Event-driven Server</vt:lpstr>
      <vt:lpstr>Event-driven Server Throughput</vt:lpstr>
      <vt:lpstr>Event-driven Server</vt:lpstr>
      <vt:lpstr>Network of queues </vt:lpstr>
      <vt:lpstr>SEDA HTTP Server: Haboob</vt:lpstr>
      <vt:lpstr>PowerPoint Presentation</vt:lpstr>
      <vt:lpstr>Server Design: Common Architectural Models</vt:lpstr>
    </vt:vector>
  </TitlesOfParts>
  <Company>UBC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Matei</dc:creator>
  <cp:lastModifiedBy>Matei Ripeanu</cp:lastModifiedBy>
  <cp:revision>94</cp:revision>
  <dcterms:created xsi:type="dcterms:W3CDTF">2018-01-21T21:32:27Z</dcterms:created>
  <dcterms:modified xsi:type="dcterms:W3CDTF">2023-01-25T18:18:04Z</dcterms:modified>
</cp:coreProperties>
</file>